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16"/>
  </p:notesMasterIdLst>
  <p:sldIdLst>
    <p:sldId id="256" r:id="rId2"/>
    <p:sldId id="257" r:id="rId3"/>
    <p:sldId id="268" r:id="rId4"/>
    <p:sldId id="263" r:id="rId5"/>
    <p:sldId id="264" r:id="rId6"/>
    <p:sldId id="265" r:id="rId7"/>
    <p:sldId id="266" r:id="rId8"/>
    <p:sldId id="267" r:id="rId9"/>
    <p:sldId id="269" r:id="rId10"/>
    <p:sldId id="258" r:id="rId11"/>
    <p:sldId id="259" r:id="rId12"/>
    <p:sldId id="260" r:id="rId13"/>
    <p:sldId id="261" r:id="rId14"/>
    <p:sldId id="262" r:id="rId15"/>
  </p:sldIdLst>
  <p:sldSz cx="9144000" cy="6858000" type="screen4x3"/>
  <p:notesSz cx="6858000" cy="9144000"/>
  <p:defaultText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84" y="-15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A13BBCF-5F5C-4FCC-88C8-862292CF1C09}" type="datetimeFigureOut">
              <a:rPr lang="ru-RU" smtClean="0"/>
              <a:pPr/>
              <a:t>07.02.2013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4A37C74-7C52-4443-BBD0-C601AFA85C80}"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04A37C74-7C52-4443-BBD0-C601AFA85C80}" type="slidenum">
              <a:rPr lang="ru-RU" smtClean="0"/>
              <a:pPr/>
              <a:t>2</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04A37C74-7C52-4443-BBD0-C601AFA85C80}" type="slidenum">
              <a:rPr lang="ru-RU" smtClean="0"/>
              <a:pPr/>
              <a:t>10</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Подзаголовок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Заголовок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ru-RU" smtClean="0"/>
              <a:t>Образец заголовка</a:t>
            </a:r>
            <a:endParaRPr kumimoji="0" lang="en-US"/>
          </a:p>
        </p:txBody>
      </p:sp>
      <p:cxnSp>
        <p:nvCxnSpPr>
          <p:cNvPr id="8" name="Прямая соединительная линия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Овал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Дата 14"/>
          <p:cNvSpPr>
            <a:spLocks noGrp="1"/>
          </p:cNvSpPr>
          <p:nvPr>
            <p:ph type="dt" sz="half" idx="10"/>
          </p:nvPr>
        </p:nvSpPr>
        <p:spPr/>
        <p:txBody>
          <a:bodyPr/>
          <a:lstStyle/>
          <a:p>
            <a:fld id="{7EAF463A-BC7C-46EE-9F1E-7F377CCA4891}" type="datetimeFigureOut">
              <a:rPr lang="en-US" smtClean="0"/>
              <a:pPr/>
              <a:t>2/7/2013</a:t>
            </a:fld>
            <a:endParaRPr lang="en-US"/>
          </a:p>
        </p:txBody>
      </p:sp>
      <p:sp>
        <p:nvSpPr>
          <p:cNvPr id="16" name="Номер слайда 15"/>
          <p:cNvSpPr>
            <a:spLocks noGrp="1"/>
          </p:cNvSpPr>
          <p:nvPr>
            <p:ph type="sldNum" sz="quarter" idx="11"/>
          </p:nvPr>
        </p:nvSpPr>
        <p:spPr/>
        <p:txBody>
          <a:bodyPr/>
          <a:lstStyle/>
          <a:p>
            <a:fld id="{A483448D-3A78-4528-A469-B745A65DA480}" type="slidenum">
              <a:rPr lang="en-US" smtClean="0"/>
              <a:pPr/>
              <a:t>‹#›</a:t>
            </a:fld>
            <a:endParaRPr lang="en-US"/>
          </a:p>
        </p:txBody>
      </p:sp>
      <p:sp>
        <p:nvSpPr>
          <p:cNvPr id="17" name="Нижний колонтитул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AF463A-BC7C-46EE-9F1E-7F377CCA4891}" type="datetimeFigureOut">
              <a:rPr lang="en-US" smtClean="0"/>
              <a:pPr/>
              <a:t>2/7/2013</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AF463A-BC7C-46EE-9F1E-7F377CCA4891}" type="datetimeFigureOut">
              <a:rPr lang="en-US" smtClean="0"/>
              <a:pPr/>
              <a:t>2/7/2013</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9" name="Содержимое 8"/>
          <p:cNvSpPr>
            <a:spLocks noGrp="1"/>
          </p:cNvSpPr>
          <p:nvPr>
            <p:ph idx="1"/>
          </p:nvPr>
        </p:nvSpPr>
        <p:spPr>
          <a:xfrm>
            <a:off x="457200" y="1524000"/>
            <a:ext cx="8229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4" name="Дата 13"/>
          <p:cNvSpPr>
            <a:spLocks noGrp="1"/>
          </p:cNvSpPr>
          <p:nvPr>
            <p:ph type="dt" sz="half" idx="14"/>
          </p:nvPr>
        </p:nvSpPr>
        <p:spPr/>
        <p:txBody>
          <a:bodyPr/>
          <a:lstStyle/>
          <a:p>
            <a:fld id="{7EAF463A-BC7C-46EE-9F1E-7F377CCA4891}" type="datetimeFigureOut">
              <a:rPr lang="en-US" smtClean="0"/>
              <a:pPr/>
              <a:t>2/7/2013</a:t>
            </a:fld>
            <a:endParaRPr lang="en-US"/>
          </a:p>
        </p:txBody>
      </p:sp>
      <p:sp>
        <p:nvSpPr>
          <p:cNvPr id="15" name="Номер слайда 14"/>
          <p:cNvSpPr>
            <a:spLocks noGrp="1"/>
          </p:cNvSpPr>
          <p:nvPr>
            <p:ph type="sldNum" sz="quarter" idx="15"/>
          </p:nvPr>
        </p:nvSpPr>
        <p:spPr/>
        <p:txBody>
          <a:bodyPr/>
          <a:lstStyle>
            <a:lvl1pPr algn="ctr">
              <a:defRPr/>
            </a:lvl1pPr>
          </a:lstStyle>
          <a:p>
            <a:fld id="{A483448D-3A78-4528-A469-B745A65DA480}" type="slidenum">
              <a:rPr lang="en-US" smtClean="0"/>
              <a:pPr/>
              <a:t>‹#›</a:t>
            </a:fld>
            <a:endParaRPr lang="en-US"/>
          </a:p>
        </p:txBody>
      </p:sp>
      <p:sp>
        <p:nvSpPr>
          <p:cNvPr id="16" name="Нижний колонтитул 15"/>
          <p:cNvSpPr>
            <a:spLocks noGrp="1"/>
          </p:cNvSpPr>
          <p:nvPr>
            <p:ph type="ftr" sz="quarter" idx="16"/>
          </p:nvPr>
        </p:nvSpPr>
        <p:spPr/>
        <p:txBody>
          <a:bodyPr/>
          <a:lstStyle/>
          <a:p>
            <a:endParaRPr lang="en-US"/>
          </a:p>
        </p:txBody>
      </p:sp>
      <p:sp>
        <p:nvSpPr>
          <p:cNvPr id="17" name="Заголовок 16"/>
          <p:cNvSpPr>
            <a:spLocks noGrp="1"/>
          </p:cNvSpPr>
          <p:nvPr>
            <p:ph type="title"/>
          </p:nvPr>
        </p:nvSpPr>
        <p:spPr/>
        <p:txBody>
          <a:bodyPr rtlCol="0" anchor="b" anchorCtr="0"/>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Дата 3"/>
          <p:cNvSpPr>
            <a:spLocks noGrp="1"/>
          </p:cNvSpPr>
          <p:nvPr>
            <p:ph type="dt" sz="half" idx="10"/>
          </p:nvPr>
        </p:nvSpPr>
        <p:spPr/>
        <p:txBody>
          <a:bodyPr/>
          <a:lstStyle/>
          <a:p>
            <a:fld id="{7EAF463A-BC7C-46EE-9F1E-7F377CCA4891}" type="datetimeFigureOut">
              <a:rPr lang="en-US" smtClean="0"/>
              <a:pPr/>
              <a:t>2/7/2013</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A483448D-3A78-4528-A469-B745A65DA480}" type="slidenum">
              <a:rPr lang="en-US" smtClean="0"/>
              <a:pPr/>
              <a:t>‹#›</a:t>
            </a:fld>
            <a:endParaRPr lang="en-US"/>
          </a:p>
        </p:txBody>
      </p:sp>
      <p:sp>
        <p:nvSpPr>
          <p:cNvPr id="2" name="Заголовок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cxnSp>
        <p:nvCxnSpPr>
          <p:cNvPr id="7" name="Прямая соединительная линия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Дата 4"/>
          <p:cNvSpPr>
            <a:spLocks noGrp="1"/>
          </p:cNvSpPr>
          <p:nvPr>
            <p:ph type="dt" sz="half" idx="10"/>
          </p:nvPr>
        </p:nvSpPr>
        <p:spPr/>
        <p:txBody>
          <a:bodyPr/>
          <a:lstStyle/>
          <a:p>
            <a:fld id="{7EAF463A-BC7C-46EE-9F1E-7F377CCA4891}" type="datetimeFigureOut">
              <a:rPr lang="en-US" smtClean="0"/>
              <a:pPr/>
              <a:t>2/7/2013</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A483448D-3A78-4528-A469-B745A65DA480}" type="slidenum">
              <a:rPr lang="en-US" smtClean="0"/>
              <a:pPr/>
              <a:t>‹#›</a:t>
            </a:fld>
            <a:endParaRPr lang="en-US"/>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11" name="Содержимое 10"/>
          <p:cNvSpPr>
            <a:spLocks noGrp="1"/>
          </p:cNvSpPr>
          <p:nvPr>
            <p:ph sz="half" idx="1"/>
          </p:nvPr>
        </p:nvSpPr>
        <p:spPr>
          <a:xfrm>
            <a:off x="457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9" name="Номер слайда 8"/>
          <p:cNvSpPr>
            <a:spLocks noGrp="1"/>
          </p:cNvSpPr>
          <p:nvPr>
            <p:ph type="sldNum" sz="quarter" idx="12"/>
          </p:nvPr>
        </p:nvSpPr>
        <p:spPr/>
        <p:txBody>
          <a:bodyPr/>
          <a:lstStyle/>
          <a:p>
            <a:fld id="{A483448D-3A78-4528-A469-B745A65DA480}" type="slidenum">
              <a:rPr lang="en-US" smtClean="0"/>
              <a:pPr/>
              <a:t>‹#›</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7" name="Дата 6"/>
          <p:cNvSpPr>
            <a:spLocks noGrp="1"/>
          </p:cNvSpPr>
          <p:nvPr>
            <p:ph type="dt" sz="half" idx="10"/>
          </p:nvPr>
        </p:nvSpPr>
        <p:spPr/>
        <p:txBody>
          <a:bodyPr/>
          <a:lstStyle/>
          <a:p>
            <a:fld id="{7EAF463A-BC7C-46EE-9F1E-7F377CCA4891}" type="datetimeFigureOut">
              <a:rPr lang="en-US" smtClean="0"/>
              <a:pPr/>
              <a:t>2/7/2013</a:t>
            </a:fld>
            <a:endParaRPr lang="en-US"/>
          </a:p>
        </p:txBody>
      </p:sp>
      <p:sp>
        <p:nvSpPr>
          <p:cNvPr id="3" name="Текст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32" name="Содержимое 31"/>
          <p:cNvSpPr>
            <a:spLocks noGrp="1"/>
          </p:cNvSpPr>
          <p:nvPr>
            <p:ph sz="half" idx="2"/>
          </p:nvPr>
        </p:nvSpPr>
        <p:spPr>
          <a:xfrm>
            <a:off x="457200"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4" name="Содержимое 33"/>
          <p:cNvSpPr>
            <a:spLocks noGrp="1"/>
          </p:cNvSpPr>
          <p:nvPr>
            <p:ph sz="quarter" idx="4"/>
          </p:nvPr>
        </p:nvSpPr>
        <p:spPr>
          <a:xfrm>
            <a:off x="4649788"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 name="Заголовок 1"/>
          <p:cNvSpPr>
            <a:spLocks noGrp="1"/>
          </p:cNvSpPr>
          <p:nvPr>
            <p:ph type="title"/>
          </p:nvPr>
        </p:nvSpPr>
        <p:spPr>
          <a:xfrm>
            <a:off x="457200" y="155448"/>
            <a:ext cx="8229600" cy="1143000"/>
          </a:xfrm>
        </p:spPr>
        <p:txBody>
          <a:bodyPr anchor="b" anchorCtr="0"/>
          <a:lstStyle>
            <a:lvl1pPr>
              <a:defRPr/>
            </a:lvl1pPr>
          </a:lstStyle>
          <a:p>
            <a:r>
              <a:rPr kumimoji="0" lang="ru-RU" smtClean="0"/>
              <a:t>Образец заголовка</a:t>
            </a:r>
            <a:endParaRPr kumimoji="0" lang="en-US"/>
          </a:p>
        </p:txBody>
      </p:sp>
      <p:sp>
        <p:nvSpPr>
          <p:cNvPr id="12" name="Текст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cxnSp>
        <p:nvCxnSpPr>
          <p:cNvPr id="10" name="Прямая соединительная линия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7EAF463A-BC7C-46EE-9F1E-7F377CCA4891}" type="datetimeFigureOut">
              <a:rPr lang="en-US" smtClean="0"/>
              <a:pPr/>
              <a:t>2/7/2013</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A483448D-3A78-4528-A469-B745A65DA480}" type="slidenum">
              <a:rPr lang="en-US" smtClean="0"/>
              <a:pPr/>
              <a:t>‹#›</a:t>
            </a:fld>
            <a:endParaRPr lang="en-US"/>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EAF463A-BC7C-46EE-9F1E-7F377CCA4891}" type="datetimeFigureOut">
              <a:rPr lang="en-US" smtClean="0"/>
              <a:pPr/>
              <a:t>2/7/2013</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9" name="Содержимое 28"/>
          <p:cNvSpPr>
            <a:spLocks noGrp="1"/>
          </p:cNvSpPr>
          <p:nvPr>
            <p:ph sz="quarter" idx="1"/>
          </p:nvPr>
        </p:nvSpPr>
        <p:spPr>
          <a:xfrm>
            <a:off x="457200" y="457200"/>
            <a:ext cx="6248400" cy="5715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 name="Текст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31" name="Заголовок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8" name="Дата 7"/>
          <p:cNvSpPr>
            <a:spLocks noGrp="1"/>
          </p:cNvSpPr>
          <p:nvPr>
            <p:ph type="dt" sz="half" idx="14"/>
          </p:nvPr>
        </p:nvSpPr>
        <p:spPr/>
        <p:txBody>
          <a:bodyPr/>
          <a:lstStyle/>
          <a:p>
            <a:fld id="{7EAF463A-BC7C-46EE-9F1E-7F377CCA4891}" type="datetimeFigureOut">
              <a:rPr lang="en-US" smtClean="0"/>
              <a:pPr/>
              <a:t>2/7/2013</a:t>
            </a:fld>
            <a:endParaRPr lang="en-US"/>
          </a:p>
        </p:txBody>
      </p:sp>
      <p:sp>
        <p:nvSpPr>
          <p:cNvPr id="9" name="Номер слайда 8"/>
          <p:cNvSpPr>
            <a:spLocks noGrp="1"/>
          </p:cNvSpPr>
          <p:nvPr>
            <p:ph type="sldNum" sz="quarter" idx="15"/>
          </p:nvPr>
        </p:nvSpPr>
        <p:spPr/>
        <p:txBody>
          <a:bodyPr/>
          <a:lstStyle/>
          <a:p>
            <a:fld id="{A483448D-3A78-4528-A469-B745A65DA480}" type="slidenum">
              <a:rPr lang="en-US" smtClean="0"/>
              <a:pPr/>
              <a:t>‹#›</a:t>
            </a:fld>
            <a:endParaRPr lang="en-US"/>
          </a:p>
        </p:txBody>
      </p:sp>
      <p:sp>
        <p:nvSpPr>
          <p:cNvPr id="10" name="Нижний колонтитул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ru-RU" smtClean="0"/>
              <a:t>Вставка рисунка</a:t>
            </a:r>
            <a:endParaRPr kumimoji="0" lang="en-US"/>
          </a:p>
        </p:txBody>
      </p:sp>
      <p:sp>
        <p:nvSpPr>
          <p:cNvPr id="4" name="Текст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8" name="Дата 7"/>
          <p:cNvSpPr>
            <a:spLocks noGrp="1"/>
          </p:cNvSpPr>
          <p:nvPr>
            <p:ph type="dt" sz="half" idx="10"/>
          </p:nvPr>
        </p:nvSpPr>
        <p:spPr/>
        <p:txBody>
          <a:bodyPr/>
          <a:lstStyle/>
          <a:p>
            <a:fld id="{7EAF463A-BC7C-46EE-9F1E-7F377CCA4891}" type="datetimeFigureOut">
              <a:rPr lang="en-US" smtClean="0"/>
              <a:pPr/>
              <a:t>2/7/2013</a:t>
            </a:fld>
            <a:endParaRPr lang="en-US"/>
          </a:p>
        </p:txBody>
      </p:sp>
      <p:sp>
        <p:nvSpPr>
          <p:cNvPr id="9" name="Номер слайда 8"/>
          <p:cNvSpPr>
            <a:spLocks noGrp="1"/>
          </p:cNvSpPr>
          <p:nvPr>
            <p:ph type="sldNum" sz="quarter" idx="11"/>
          </p:nvPr>
        </p:nvSpPr>
        <p:spPr/>
        <p:txBody>
          <a:bodyPr/>
          <a:lstStyle/>
          <a:p>
            <a:fld id="{A483448D-3A78-4528-A469-B745A65DA480}" type="slidenum">
              <a:rPr lang="en-US" smtClean="0"/>
              <a:pPr/>
              <a:t>‹#›</a:t>
            </a:fld>
            <a:endParaRPr lang="en-US"/>
          </a:p>
        </p:txBody>
      </p:sp>
      <p:sp>
        <p:nvSpPr>
          <p:cNvPr id="10" name="Нижний колонтитул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Текст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7EAF463A-BC7C-46EE-9F1E-7F377CCA4891}" type="datetimeFigureOut">
              <a:rPr lang="en-US" smtClean="0"/>
              <a:pPr/>
              <a:t>2/7/2013</a:t>
            </a:fld>
            <a:endParaRPr lang="en-US"/>
          </a:p>
        </p:txBody>
      </p:sp>
      <p:sp>
        <p:nvSpPr>
          <p:cNvPr id="10" name="Нижний колонтитул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Номер слайда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A483448D-3A78-4528-A469-B745A65DA480}" type="slidenum">
              <a:rPr lang="en-US" smtClean="0"/>
              <a:pPr/>
              <a:t>‹#›</a:t>
            </a:fld>
            <a:endParaRPr lang="en-US"/>
          </a:p>
        </p:txBody>
      </p:sp>
      <p:sp>
        <p:nvSpPr>
          <p:cNvPr id="5" name="Заголовок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ru-RU" smtClean="0"/>
              <a:t>Образец заголовка</a:t>
            </a:r>
            <a:endParaRPr kumimoji="0"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smtClean="0"/>
              <a:t/>
            </a:r>
            <a:br>
              <a:rPr lang="ru-RU" dirty="0" smtClean="0"/>
            </a:br>
            <a:endParaRPr lang="ru-RU" dirty="0"/>
          </a:p>
        </p:txBody>
      </p:sp>
      <p:sp>
        <p:nvSpPr>
          <p:cNvPr id="5" name="Прямоугольник 4"/>
          <p:cNvSpPr/>
          <p:nvPr/>
        </p:nvSpPr>
        <p:spPr>
          <a:xfrm>
            <a:off x="1600200" y="1600200"/>
            <a:ext cx="5867400" cy="1569660"/>
          </a:xfrm>
          <a:prstGeom prst="rect">
            <a:avLst/>
          </a:prstGeom>
          <a:noFill/>
        </p:spPr>
        <p:txBody>
          <a:bodyPr wrap="square" lIns="91440" tIns="45720" rIns="91440" bIns="45720">
            <a:spAutoFit/>
          </a:bodyPr>
          <a:lstStyle/>
          <a:p>
            <a:pPr algn="ctr"/>
            <a:r>
              <a:rPr lang="ru-RU" sz="96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228600">
                    <a:schemeClr val="accent1">
                      <a:satMod val="175000"/>
                      <a:alpha val="40000"/>
                    </a:schemeClr>
                  </a:glow>
                </a:effectLst>
              </a:rPr>
              <a:t>Авеста</a:t>
            </a:r>
            <a:endParaRPr lang="ru-RU" sz="96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228600">
                  <a:schemeClr val="accent1">
                    <a:satMod val="175000"/>
                    <a:alpha val="40000"/>
                  </a:schemeClr>
                </a:glow>
              </a:effectLst>
            </a:endParaRPr>
          </a:p>
        </p:txBody>
      </p:sp>
      <p:sp>
        <p:nvSpPr>
          <p:cNvPr id="6" name="Прямоугольник 5"/>
          <p:cNvSpPr/>
          <p:nvPr/>
        </p:nvSpPr>
        <p:spPr>
          <a:xfrm>
            <a:off x="1447800" y="3733800"/>
            <a:ext cx="6400801" cy="1754326"/>
          </a:xfrm>
          <a:prstGeom prst="rect">
            <a:avLst/>
          </a:prstGeom>
          <a:noFill/>
        </p:spPr>
        <p:txBody>
          <a:bodyPr wrap="square" lIns="91440" tIns="45720" rIns="91440" bIns="45720">
            <a:spAutoFit/>
          </a:bodyPr>
          <a:lstStyle/>
          <a:p>
            <a:pPr algn="ctr"/>
            <a:r>
              <a:rPr lang="kk-KZ" sz="54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Times New Roman" pitchFamily="18" charset="0"/>
                <a:cs typeface="Times New Roman" pitchFamily="18" charset="0"/>
              </a:rPr>
              <a:t>Зороастризмнің қасиетті кітабі</a:t>
            </a:r>
            <a:endParaRPr lang="ru-RU"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pPr marL="0" indent="722313" algn="just">
              <a:buNone/>
            </a:pPr>
            <a:r>
              <a:rPr lang="kk-KZ" dirty="0" smtClean="0"/>
              <a:t>“</a:t>
            </a:r>
            <a:r>
              <a:rPr lang="kk-KZ" dirty="0" smtClean="0">
                <a:latin typeface="Times New Roman" pitchFamily="18" charset="0"/>
                <a:cs typeface="Times New Roman" pitchFamily="18" charset="0"/>
              </a:rPr>
              <a:t>Авестада” көркем шығармаға тән сипаттардың көпшілігі бар деуге болады. Мұнда көркем теңеулер, бейнелі сөздер, ұтымды ой-пікірлер, афоризмдер, т.б жиі ұшырайды. Сондай-ақ “Авестада” көне заман аңыз-хикаяларының қаһармандары Каюмарс, Имма, Гержасп, Аржасп туралы айтылатын түрлі аңыздар жинақталған. </a:t>
            </a:r>
          </a:p>
          <a:p>
            <a:pPr marL="0" indent="722313" algn="just">
              <a:buNone/>
            </a:pPr>
            <a:r>
              <a:rPr lang="kk-KZ" dirty="0" smtClean="0">
                <a:latin typeface="Times New Roman" pitchFamily="18" charset="0"/>
                <a:cs typeface="Times New Roman" pitchFamily="18" charset="0"/>
              </a:rPr>
              <a:t>“Авестаның” көптеген бөлімдері (“Готалар мен Яштар”) негізінен өлеңмен жазылған. Мұнда “Яшт” өлеңдері көбінесе 8 буынды, ал кейде 10-12 буынды түрінде қағазға түсірілген.</a:t>
            </a:r>
            <a:endParaRPr lang="ru-RU" dirty="0">
              <a:latin typeface="Times New Roman" pitchFamily="18" charset="0"/>
              <a:cs typeface="Times New Roman" pitchFamily="18" charset="0"/>
            </a:endParaRPr>
          </a:p>
        </p:txBody>
      </p:sp>
      <p:sp>
        <p:nvSpPr>
          <p:cNvPr id="3" name="Заголовок 2"/>
          <p:cNvSpPr>
            <a:spLocks noGrp="1"/>
          </p:cNvSpPr>
          <p:nvPr>
            <p:ph type="title"/>
          </p:nvPr>
        </p:nvSpPr>
        <p:spPr/>
        <p:txBody>
          <a:bodyPr>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r>
              <a:rPr lang="kk-KZ" b="1" cap="all" spc="0" dirty="0" smtClean="0">
                <a:ln/>
                <a:solidFill>
                  <a:schemeClr val="accent1"/>
                </a:solidFill>
                <a:effectLst>
                  <a:outerShdw blurRad="60007" dist="310007" dir="7680000" sy="30000" kx="1300200" algn="ctr" rotWithShape="0">
                    <a:prstClr val="black">
                      <a:alpha val="32000"/>
                    </a:prstClr>
                  </a:outerShdw>
                  <a:reflection blurRad="10000" stA="55000" endPos="48000" dist="500" dir="5400000" sy="-100000" algn="bl" rotWithShape="0"/>
                </a:effectLst>
                <a:latin typeface="Times New Roman" pitchFamily="18" charset="0"/>
                <a:cs typeface="Times New Roman" pitchFamily="18" charset="0"/>
              </a:rPr>
              <a:t>“Авестаның” әдеби мәні</a:t>
            </a:r>
            <a:endParaRPr lang="ru-RU" b="1" cap="all" spc="0" dirty="0">
              <a:ln/>
              <a:solidFill>
                <a:schemeClr val="accent1"/>
              </a:solidFill>
              <a:effectLst>
                <a:outerShdw blurRad="60007" dist="310007" dir="7680000" sy="30000" kx="1300200" algn="ctr" rotWithShape="0">
                  <a:prstClr val="black">
                    <a:alpha val="32000"/>
                  </a:prstClr>
                </a:outerShdw>
                <a:reflection blurRad="10000" stA="55000" endPos="48000" dist="500" dir="5400000" sy="-100000" algn="bl" rotWithShape="0"/>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381000" y="381000"/>
            <a:ext cx="8305800" cy="5715000"/>
          </a:xfrm>
        </p:spPr>
        <p:txBody>
          <a:bodyPr>
            <a:normAutofit/>
          </a:bodyPr>
          <a:lstStyle/>
          <a:p>
            <a:pPr marL="0" indent="722313" algn="just">
              <a:buNone/>
            </a:pPr>
            <a:r>
              <a:rPr lang="kk-KZ" dirty="0" smtClean="0"/>
              <a:t>"</a:t>
            </a:r>
            <a:r>
              <a:rPr lang="kk-KZ" dirty="0" smtClean="0">
                <a:latin typeface="Times New Roman" pitchFamily="18" charset="0"/>
                <a:cs typeface="Times New Roman" pitchFamily="18" charset="0"/>
              </a:rPr>
              <a:t>Авестадағы " өлең жолдарының ұйқасы негізінен ежелгі түркі поэзиясына тән өлең өлшемдері болып келеді. </a:t>
            </a:r>
          </a:p>
          <a:p>
            <a:pPr marL="0" indent="722313" algn="just">
              <a:buNone/>
            </a:pPr>
            <a:r>
              <a:rPr lang="kk-KZ" dirty="0" smtClean="0">
                <a:latin typeface="Times New Roman" pitchFamily="18" charset="0"/>
                <a:cs typeface="Times New Roman" pitchFamily="18" charset="0"/>
              </a:rPr>
              <a:t>“Авестада” табиғат көріністері зор шеберлікпен бейнеленгенін кезінде И.С.Брагинский ерекше атап көрсеткен. Табиғатқа табыну культі, соның ішінде Айға, Күнге тағзым ету, Отқа табыну көріністері көркемдік тұрғыдан мейлінше ұтымды шыққан . Мәселен, Күнге арналған ән-ұранда төмендегідей жыр жолдары бар: </a:t>
            </a: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990600"/>
            <a:ext cx="8229600" cy="4572000"/>
          </a:xfrm>
        </p:spPr>
        <p:txBody>
          <a:bodyPr>
            <a:normAutofit/>
          </a:bodyPr>
          <a:lstStyle/>
          <a:p>
            <a:pPr algn="ctr">
              <a:buNone/>
            </a:pPr>
            <a:r>
              <a:rPr lang="kk-KZ" sz="3200" dirty="0" smtClean="0">
                <a:latin typeface="Times New Roman" pitchFamily="18" charset="0"/>
                <a:cs typeface="Times New Roman" pitchFamily="18" charset="0"/>
              </a:rPr>
              <a:t>Мәңгілік күн сөнбейтін,</a:t>
            </a:r>
          </a:p>
          <a:p>
            <a:pPr algn="ctr">
              <a:buNone/>
            </a:pPr>
            <a:r>
              <a:rPr lang="kk-KZ" sz="3200" dirty="0" smtClean="0">
                <a:latin typeface="Times New Roman" pitchFamily="18" charset="0"/>
                <a:cs typeface="Times New Roman" pitchFamily="18" charset="0"/>
              </a:rPr>
              <a:t>Еш нәрсе тең келмейтін, </a:t>
            </a:r>
          </a:p>
          <a:p>
            <a:pPr algn="ctr">
              <a:buNone/>
            </a:pPr>
            <a:r>
              <a:rPr lang="kk-KZ" sz="3200" dirty="0" smtClean="0">
                <a:latin typeface="Times New Roman" pitchFamily="18" charset="0"/>
                <a:cs typeface="Times New Roman" pitchFamily="18" charset="0"/>
              </a:rPr>
              <a:t>Шұғыла шашып жылжыған,</a:t>
            </a:r>
          </a:p>
          <a:p>
            <a:pPr algn="ctr">
              <a:buNone/>
            </a:pPr>
            <a:r>
              <a:rPr lang="kk-KZ" sz="3200" dirty="0" smtClean="0">
                <a:latin typeface="Times New Roman" pitchFamily="18" charset="0"/>
                <a:cs typeface="Times New Roman" pitchFamily="18" charset="0"/>
              </a:rPr>
              <a:t>Ұлы күнге бұл дұғам,</a:t>
            </a:r>
          </a:p>
          <a:p>
            <a:pPr algn="ctr">
              <a:buNone/>
            </a:pPr>
            <a:r>
              <a:rPr lang="kk-KZ" sz="3200" dirty="0" smtClean="0">
                <a:latin typeface="Times New Roman" pitchFamily="18" charset="0"/>
                <a:cs typeface="Times New Roman" pitchFamily="18" charset="0"/>
              </a:rPr>
              <a:t>Күн қызуын төккенде, </a:t>
            </a:r>
          </a:p>
          <a:p>
            <a:pPr algn="ctr">
              <a:buNone/>
            </a:pPr>
            <a:r>
              <a:rPr lang="kk-KZ" sz="3200" dirty="0" smtClean="0">
                <a:latin typeface="Times New Roman" pitchFamily="18" charset="0"/>
                <a:cs typeface="Times New Roman" pitchFamily="18" charset="0"/>
              </a:rPr>
              <a:t>Жер ынтығын өпкенде,</a:t>
            </a:r>
          </a:p>
          <a:p>
            <a:pPr algn="ctr">
              <a:buNone/>
            </a:pPr>
            <a:r>
              <a:rPr lang="kk-KZ" sz="3200" dirty="0" smtClean="0">
                <a:latin typeface="Times New Roman" pitchFamily="18" charset="0"/>
                <a:cs typeface="Times New Roman" pitchFamily="18" charset="0"/>
              </a:rPr>
              <a:t>Жүз мың құдірет секілді, </a:t>
            </a:r>
          </a:p>
          <a:p>
            <a:pPr algn="ctr">
              <a:buNone/>
            </a:pPr>
            <a:r>
              <a:rPr lang="kk-KZ" sz="3200" dirty="0" smtClean="0">
                <a:latin typeface="Times New Roman" pitchFamily="18" charset="0"/>
                <a:cs typeface="Times New Roman" pitchFamily="18" charset="0"/>
              </a:rPr>
              <a:t>Ғажабы бар не түрлі. </a:t>
            </a:r>
            <a:endParaRPr lang="ru-RU" sz="3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images.jpg"/>
          <p:cNvPicPr>
            <a:picLocks noChangeAspect="1"/>
          </p:cNvPicPr>
          <p:nvPr/>
        </p:nvPicPr>
        <p:blipFill>
          <a:blip r:embed="rId2" cstate="print"/>
          <a:stretch>
            <a:fillRect/>
          </a:stretch>
        </p:blipFill>
        <p:spPr>
          <a:xfrm>
            <a:off x="0" y="0"/>
            <a:ext cx="9169831" cy="6858000"/>
          </a:xfrm>
          <a:prstGeom prst="rect">
            <a:avLst/>
          </a:prstGeom>
        </p:spPr>
      </p:pic>
      <p:sp>
        <p:nvSpPr>
          <p:cNvPr id="2" name="Содержимое 1"/>
          <p:cNvSpPr>
            <a:spLocks noGrp="1"/>
          </p:cNvSpPr>
          <p:nvPr>
            <p:ph idx="1"/>
          </p:nvPr>
        </p:nvSpPr>
        <p:spPr>
          <a:xfrm>
            <a:off x="457200" y="1676400"/>
            <a:ext cx="8229600" cy="4419600"/>
          </a:xfrm>
        </p:spPr>
        <p:txBody>
          <a:bodyPr/>
          <a:lstStyle/>
          <a:p>
            <a:pPr algn="ctr">
              <a:buNone/>
            </a:pPr>
            <a:r>
              <a:rPr lang="kk-KZ" dirty="0" smtClean="0">
                <a:solidFill>
                  <a:schemeClr val="bg1">
                    <a:lumMod val="75000"/>
                    <a:lumOff val="25000"/>
                  </a:schemeClr>
                </a:solidFill>
                <a:latin typeface="Times New Roman" pitchFamily="18" charset="0"/>
                <a:cs typeface="Times New Roman" pitchFamily="18" charset="0"/>
              </a:rPr>
              <a:t>Міне теңіз, буырқанған, шулаған, </a:t>
            </a:r>
          </a:p>
          <a:p>
            <a:pPr algn="ctr">
              <a:buNone/>
            </a:pPr>
            <a:r>
              <a:rPr lang="kk-KZ" dirty="0" smtClean="0">
                <a:solidFill>
                  <a:schemeClr val="bg1">
                    <a:lumMod val="75000"/>
                    <a:lumOff val="25000"/>
                  </a:schemeClr>
                </a:solidFill>
                <a:latin typeface="Times New Roman" pitchFamily="18" charset="0"/>
                <a:cs typeface="Times New Roman" pitchFamily="18" charset="0"/>
              </a:rPr>
              <a:t>Міне теңіз, толқындары тулаған.</a:t>
            </a:r>
          </a:p>
          <a:p>
            <a:pPr algn="ctr">
              <a:buNone/>
            </a:pPr>
            <a:r>
              <a:rPr lang="kk-KZ" dirty="0" smtClean="0">
                <a:solidFill>
                  <a:schemeClr val="bg1">
                    <a:lumMod val="75000"/>
                    <a:lumOff val="25000"/>
                  </a:schemeClr>
                </a:solidFill>
                <a:latin typeface="Times New Roman" pitchFamily="18" charset="0"/>
                <a:cs typeface="Times New Roman" pitchFamily="18" charset="0"/>
              </a:rPr>
              <a:t>Міне теңіз, кері шегініп күрсінген,</a:t>
            </a:r>
          </a:p>
          <a:p>
            <a:pPr algn="ctr">
              <a:buNone/>
            </a:pPr>
            <a:r>
              <a:rPr lang="kk-KZ" dirty="0" smtClean="0">
                <a:solidFill>
                  <a:schemeClr val="bg1">
                    <a:lumMod val="75000"/>
                    <a:lumOff val="25000"/>
                  </a:schemeClr>
                </a:solidFill>
                <a:latin typeface="Times New Roman" pitchFamily="18" charset="0"/>
                <a:cs typeface="Times New Roman" pitchFamily="18" charset="0"/>
              </a:rPr>
              <a:t>Міне теңіз, алға ұмтылып, жар сүзген. </a:t>
            </a:r>
          </a:p>
          <a:p>
            <a:pPr algn="ctr">
              <a:buNone/>
            </a:pPr>
            <a:r>
              <a:rPr lang="kk-KZ" dirty="0" smtClean="0">
                <a:solidFill>
                  <a:schemeClr val="bg1">
                    <a:lumMod val="75000"/>
                    <a:lumOff val="25000"/>
                  </a:schemeClr>
                </a:solidFill>
                <a:latin typeface="Times New Roman" pitchFamily="18" charset="0"/>
                <a:cs typeface="Times New Roman" pitchFamily="18" charset="0"/>
              </a:rPr>
              <a:t>Міне теңіз, толқын қуған, тепсінген, </a:t>
            </a:r>
          </a:p>
          <a:p>
            <a:pPr algn="ctr">
              <a:buNone/>
            </a:pPr>
            <a:r>
              <a:rPr lang="kk-KZ" dirty="0" smtClean="0">
                <a:solidFill>
                  <a:schemeClr val="bg1">
                    <a:lumMod val="75000"/>
                    <a:lumOff val="25000"/>
                  </a:schemeClr>
                </a:solidFill>
                <a:latin typeface="Times New Roman" pitchFamily="18" charset="0"/>
                <a:cs typeface="Times New Roman" pitchFamily="18" charset="0"/>
              </a:rPr>
              <a:t>Міне теңіз, тіл қатысқан шексізбен.</a:t>
            </a:r>
          </a:p>
          <a:p>
            <a:pPr algn="ctr">
              <a:buNone/>
            </a:pPr>
            <a:r>
              <a:rPr lang="kk-KZ" b="1" i="1" dirty="0" smtClean="0">
                <a:solidFill>
                  <a:schemeClr val="bg1">
                    <a:lumMod val="75000"/>
                    <a:lumOff val="25000"/>
                  </a:schemeClr>
                </a:solidFill>
                <a:latin typeface="Times New Roman" pitchFamily="18" charset="0"/>
                <a:cs typeface="Times New Roman" pitchFamily="18" charset="0"/>
              </a:rPr>
              <a:t>Ворукаша</a:t>
            </a:r>
            <a:r>
              <a:rPr lang="kk-KZ" dirty="0" smtClean="0">
                <a:solidFill>
                  <a:schemeClr val="bg1">
                    <a:lumMod val="75000"/>
                    <a:lumOff val="25000"/>
                  </a:schemeClr>
                </a:solidFill>
                <a:latin typeface="Times New Roman" pitchFamily="18" charset="0"/>
                <a:cs typeface="Times New Roman" pitchFamily="18" charset="0"/>
              </a:rPr>
              <a:t> теңізі  осы көз көрген, </a:t>
            </a:r>
          </a:p>
          <a:p>
            <a:pPr algn="ctr">
              <a:buNone/>
            </a:pPr>
            <a:r>
              <a:rPr lang="kk-KZ" dirty="0" smtClean="0">
                <a:solidFill>
                  <a:schemeClr val="bg1">
                    <a:lumMod val="75000"/>
                    <a:lumOff val="25000"/>
                  </a:schemeClr>
                </a:solidFill>
                <a:latin typeface="Times New Roman" pitchFamily="18" charset="0"/>
                <a:cs typeface="Times New Roman" pitchFamily="18" charset="0"/>
              </a:rPr>
              <a:t>Дүниенің ортасында тербелген.</a:t>
            </a:r>
          </a:p>
          <a:p>
            <a:pPr algn="ctr">
              <a:buNone/>
            </a:pPr>
            <a:endParaRPr lang="ru-RU" dirty="0"/>
          </a:p>
        </p:txBody>
      </p:sp>
      <p:sp>
        <p:nvSpPr>
          <p:cNvPr id="3" name="Заголовок 2"/>
          <p:cNvSpPr>
            <a:spLocks noGrp="1"/>
          </p:cNvSpPr>
          <p:nvPr>
            <p:ph type="title"/>
          </p:nvPr>
        </p:nvSpPr>
        <p:spPr>
          <a:xfrm>
            <a:off x="457200" y="381000"/>
            <a:ext cx="8229600" cy="1219200"/>
          </a:xfrm>
        </p:spPr>
        <p:txBody>
          <a:bodyPr>
            <a:noAutofit/>
          </a:bodyPr>
          <a:lstStyle/>
          <a:p>
            <a:r>
              <a:rPr lang="kk-KZ" sz="2800" spc="0" dirty="0" smtClean="0">
                <a:ln w="18415" cmpd="sng">
                  <a:solidFill>
                    <a:srgbClr val="FFFFFF"/>
                  </a:solidFill>
                  <a:prstDash val="solid"/>
                </a:ln>
                <a:solidFill>
                  <a:schemeClr val="tx1"/>
                </a:solidFill>
                <a:effectLst>
                  <a:outerShdw blurRad="63500" dir="3600000" algn="tl" rotWithShape="0">
                    <a:srgbClr val="000000">
                      <a:alpha val="70000"/>
                    </a:srgbClr>
                  </a:outerShdw>
                </a:effectLst>
                <a:latin typeface="Times New Roman" pitchFamily="18" charset="0"/>
                <a:cs typeface="Times New Roman" pitchFamily="18" charset="0"/>
              </a:rPr>
              <a:t>Авестада өмірге нәр беретін құдіретті күштің бірі – Су екенін айта келіп, толқып жатқан теңіздің жанды картинасын жасайды</a:t>
            </a:r>
            <a:r>
              <a:rPr lang="kk-KZ" sz="2800" spc="0" dirty="0" smtClean="0">
                <a:ln w="18415" cmpd="sng">
                  <a:solidFill>
                    <a:srgbClr val="FFFFFF"/>
                  </a:solidFill>
                  <a:prstDash val="solid"/>
                </a:ln>
                <a:solidFill>
                  <a:schemeClr val="bg1">
                    <a:lumMod val="95000"/>
                    <a:lumOff val="5000"/>
                  </a:schemeClr>
                </a:solidFill>
                <a:effectLst>
                  <a:outerShdw blurRad="63500" dir="3600000" algn="tl" rotWithShape="0">
                    <a:srgbClr val="000000">
                      <a:alpha val="70000"/>
                    </a:srgbClr>
                  </a:outerShdw>
                </a:effectLst>
                <a:latin typeface="Times New Roman" pitchFamily="18" charset="0"/>
                <a:cs typeface="Times New Roman" pitchFamily="18" charset="0"/>
              </a:rPr>
              <a:t>:</a:t>
            </a:r>
            <a:endParaRPr lang="ru-RU" sz="2800" spc="0" dirty="0">
              <a:ln w="18415" cmpd="sng">
                <a:solidFill>
                  <a:srgbClr val="FFFFFF"/>
                </a:solidFill>
                <a:prstDash val="solid"/>
              </a:ln>
              <a:solidFill>
                <a:schemeClr val="bg1">
                  <a:lumMod val="95000"/>
                  <a:lumOff val="5000"/>
                </a:schemeClr>
              </a:solidFill>
              <a:effectLst>
                <a:outerShdw blurRad="63500" dir="3600000" algn="tl" rotWithShape="0">
                  <a:srgbClr val="000000">
                    <a:alpha val="70000"/>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685800"/>
            <a:ext cx="8229600" cy="5791200"/>
          </a:xfrm>
        </p:spPr>
        <p:txBody>
          <a:bodyPr>
            <a:normAutofit lnSpcReduction="10000"/>
          </a:bodyPr>
          <a:lstStyle/>
          <a:p>
            <a:pPr marL="0" indent="722313" algn="just">
              <a:buNone/>
            </a:pPr>
            <a:r>
              <a:rPr lang="kk-KZ" dirty="0" smtClean="0">
                <a:latin typeface="Times New Roman" pitchFamily="18" charset="0"/>
                <a:cs typeface="Times New Roman" pitchFamily="18" charset="0"/>
              </a:rPr>
              <a:t>Ежелгі заман тарихын зерттеуші ғалымдар “Ворукаша” теңізі деп қазіргі Қазақстан жеріндегі бірнеше көлдер мен теңіздерді атайды. Ең бастысы – </a:t>
            </a:r>
            <a:r>
              <a:rPr lang="kk-KZ" dirty="0" smtClean="0">
                <a:latin typeface="Times New Roman" pitchFamily="18" charset="0"/>
                <a:cs typeface="Times New Roman" pitchFamily="18" charset="0"/>
              </a:rPr>
              <a:t>солардың </a:t>
            </a:r>
            <a:r>
              <a:rPr lang="kk-KZ" dirty="0" smtClean="0">
                <a:latin typeface="Times New Roman" pitchFamily="18" charset="0"/>
                <a:cs typeface="Times New Roman" pitchFamily="18" charset="0"/>
              </a:rPr>
              <a:t>бәрі қазіргі қазақ жерінде болып келеді. </a:t>
            </a:r>
            <a:endParaRPr lang="kk-KZ" dirty="0" smtClean="0">
              <a:latin typeface="Times New Roman" pitchFamily="18" charset="0"/>
              <a:cs typeface="Times New Roman" pitchFamily="18" charset="0"/>
            </a:endParaRPr>
          </a:p>
          <a:p>
            <a:pPr marL="0" indent="722313" algn="just">
              <a:buNone/>
            </a:pPr>
            <a:r>
              <a:rPr lang="ru-RU" dirty="0" smtClean="0"/>
              <a:t> </a:t>
            </a:r>
            <a:r>
              <a:rPr lang="ru-RU" dirty="0" err="1" smtClean="0">
                <a:latin typeface="Times New Roman" pitchFamily="18" charset="0"/>
                <a:cs typeface="Times New Roman" pitchFamily="18" charset="0"/>
              </a:rPr>
              <a:t>Көптеген ғалымдар авеста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Иранда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Сасани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әулетінен шыққан </a:t>
            </a:r>
            <a:r>
              <a:rPr lang="ru-RU" dirty="0" smtClean="0">
                <a:latin typeface="Times New Roman" pitchFamily="18" charset="0"/>
                <a:cs typeface="Times New Roman" pitchFamily="18" charset="0"/>
              </a:rPr>
              <a:t>I </a:t>
            </a:r>
            <a:r>
              <a:rPr lang="ru-RU" dirty="0" err="1" smtClean="0">
                <a:latin typeface="Times New Roman" pitchFamily="18" charset="0"/>
                <a:cs typeface="Times New Roman" pitchFamily="18" charset="0"/>
              </a:rPr>
              <a:t>Хосроу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шаһ тұсында жазылған деп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есептейді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Шындығында ол</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бұл дәуірде қасиетті саналғанымен, ұмытылған тілде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жазылған.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Көпшілік түсіне алмағандықтан діндарлар</a:t>
            </a:r>
            <a:r>
              <a:rPr lang="ru-RU" dirty="0" smtClean="0">
                <a:latin typeface="Times New Roman" pitchFamily="18" charset="0"/>
                <a:cs typeface="Times New Roman" pitchFamily="18" charset="0"/>
              </a:rPr>
              <a:t> оны </a:t>
            </a:r>
            <a:r>
              <a:rPr lang="ru-RU" dirty="0" err="1" smtClean="0">
                <a:latin typeface="Times New Roman" pitchFamily="18" charset="0"/>
                <a:cs typeface="Times New Roman" pitchFamily="18" charset="0"/>
              </a:rPr>
              <a:t>сол</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кездегі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әдеби тіл</a:t>
            </a:r>
            <a:r>
              <a:rPr lang="ru-RU" dirty="0" smtClean="0">
                <a:latin typeface="Times New Roman" pitchFamily="18" charset="0"/>
                <a:cs typeface="Times New Roman" pitchFamily="18" charset="0"/>
              </a:rPr>
              <a:t> – </a:t>
            </a:r>
            <a:r>
              <a:rPr lang="ru-RU" dirty="0" err="1" smtClean="0">
                <a:latin typeface="Times New Roman" pitchFamily="18" charset="0"/>
                <a:cs typeface="Times New Roman" pitchFamily="18" charset="0"/>
              </a:rPr>
              <a:t>паһлауий тіліне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аударып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көп түсіндірмелер қосқан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Аударманың көлемі өте үлкен болғандықтан діндарлар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күнделікті пайдалану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үшін Кіші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Авестаны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жасады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Оған Үлкен Авестадан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іріктеп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алынған дұғалар кірді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Авестаның барлық діндерге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бүкіл дүниежүзілік өркениетке үлкен әсері болды</a:t>
            </a:r>
            <a:r>
              <a:rPr lang="ru-RU"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pPr marL="0" indent="722313" algn="just">
              <a:buNone/>
            </a:pPr>
            <a:r>
              <a:rPr lang="kk-KZ" b="1" dirty="0" smtClean="0">
                <a:latin typeface="Times New Roman" pitchFamily="18" charset="0"/>
                <a:cs typeface="Times New Roman" pitchFamily="18" charset="0"/>
              </a:rPr>
              <a:t>“Авеста” </a:t>
            </a:r>
            <a:r>
              <a:rPr lang="kk-KZ" dirty="0" smtClean="0">
                <a:latin typeface="Times New Roman" pitchFamily="18" charset="0"/>
                <a:cs typeface="Times New Roman" pitchFamily="18" charset="0"/>
              </a:rPr>
              <a:t>– адамзат тарихындағы тұңғыш пайғамбар әрі аса дарынды ақын Заратуштра жасаған қасиетті ілімнің жазбалар жинағы. Бұл кітап б.з.б. ІІІ ғасырда көне тілдердің бірі саналатын авеста тілінде қағазға түсірілген “Авеста” б.з.б. ІІІ-</a:t>
            </a:r>
            <a:r>
              <a:rPr lang="en-US" dirty="0" smtClean="0">
                <a:latin typeface="Times New Roman" pitchFamily="18" charset="0"/>
                <a:cs typeface="Times New Roman" pitchFamily="18" charset="0"/>
              </a:rPr>
              <a:t>V</a:t>
            </a:r>
            <a:r>
              <a:rPr lang="kk-KZ" dirty="0" smtClean="0">
                <a:latin typeface="Times New Roman" pitchFamily="18" charset="0"/>
                <a:cs typeface="Times New Roman" pitchFamily="18" charset="0"/>
              </a:rPr>
              <a:t>ІІ ғасырларда 21 кітаптан тұратын шығарма болған. Бүгінгі күнге соның  төрттен бір бөлігі ғана жетіп отыр.</a:t>
            </a:r>
            <a:endParaRPr lang="ru-RU" dirty="0">
              <a:latin typeface="Times New Roman" pitchFamily="18" charset="0"/>
              <a:cs typeface="Times New Roman" pitchFamily="18" charset="0"/>
            </a:endParaRPr>
          </a:p>
        </p:txBody>
      </p:sp>
      <p:sp>
        <p:nvSpPr>
          <p:cNvPr id="3" name="Заголовок 2"/>
          <p:cNvSpPr>
            <a:spLocks noGrp="1"/>
          </p:cNvSpPr>
          <p:nvPr>
            <p:ph type="title"/>
          </p:nvPr>
        </p:nvSpPr>
        <p:spPr/>
        <p:txBody>
          <a:bodyPr>
            <a:norm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kk-KZ" sz="3200" b="1" cap="all" spc="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imes New Roman" pitchFamily="18" charset="0"/>
                <a:cs typeface="Times New Roman" pitchFamily="18" charset="0"/>
              </a:rPr>
              <a:t>Авеста – қасиетті жазбалар жинағы</a:t>
            </a:r>
            <a:endParaRPr lang="ru-RU" sz="32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imes New Roman" pitchFamily="18" charset="0"/>
              <a:cs typeface="Times New Roman" pitchFamily="18" charset="0"/>
            </a:endParaRPr>
          </a:p>
        </p:txBody>
      </p:sp>
      <p:sp>
        <p:nvSpPr>
          <p:cNvPr id="4" name="Нижний колонтитул 3"/>
          <p:cNvSpPr>
            <a:spLocks noGrp="1"/>
          </p:cNvSpPr>
          <p:nvPr>
            <p:ph type="ftr" sz="quarter" idx="16"/>
          </p:nvPr>
        </p:nvSpPr>
        <p:spPr/>
        <p:txBody>
          <a:bodyPr/>
          <a:lstStyle/>
          <a:p>
            <a:r>
              <a:rPr lang="ru-RU" smtClean="0"/>
              <a:t>"Авеста" қасиетті жазбалар жинағы</a:t>
            </a:r>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357px-Yasna_12_1.jpg"/>
          <p:cNvPicPr>
            <a:picLocks noGrp="1" noChangeAspect="1"/>
          </p:cNvPicPr>
          <p:nvPr>
            <p:ph idx="1"/>
          </p:nvPr>
        </p:nvPicPr>
        <p:blipFill>
          <a:blip r:embed="rId2" cstate="print"/>
          <a:stretch>
            <a:fillRect/>
          </a:stretch>
        </p:blipFill>
        <p:spPr>
          <a:xfrm>
            <a:off x="2362200" y="1524000"/>
            <a:ext cx="3886200" cy="4857750"/>
          </a:xfrm>
        </p:spPr>
      </p:pic>
      <p:sp>
        <p:nvSpPr>
          <p:cNvPr id="3" name="Заголовок 2"/>
          <p:cNvSpPr>
            <a:spLocks noGrp="1"/>
          </p:cNvSpPr>
          <p:nvPr>
            <p:ph type="title"/>
          </p:nvPr>
        </p:nvSpPr>
        <p:spPr/>
        <p:txBody>
          <a:bodyPr>
            <a:normAutofit fontScale="90000"/>
            <a:scene3d>
              <a:camera prst="orthographicFront"/>
              <a:lightRig rig="glow" dir="tl">
                <a:rot lat="0" lon="0" rev="5400000"/>
              </a:lightRig>
            </a:scene3d>
            <a:sp3d contourW="12700">
              <a:bevelT w="25400" h="25400"/>
              <a:contourClr>
                <a:schemeClr val="accent6">
                  <a:shade val="73000"/>
                </a:schemeClr>
              </a:contourClr>
            </a:sp3d>
          </a:bodyPr>
          <a:lstStyle/>
          <a:p>
            <a:pPr algn="ctr"/>
            <a:r>
              <a:rPr lang="kk-KZ" b="1" spc="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rPr>
              <a:t>Авеста көне қолжазбасынан 12 бөлім</a:t>
            </a:r>
            <a:endParaRPr lang="ru-RU" b="1" spc="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randombar(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9" presetClass="entr" presetSubtype="1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0" fill="hold"/>
                                        <p:tgtEl>
                                          <p:spTgt spid="4"/>
                                        </p:tgtEl>
                                        <p:attrNameLst>
                                          <p:attrName>ppt_w</p:attrName>
                                        </p:attrNameLst>
                                      </p:cBhvr>
                                      <p:tavLst>
                                        <p:tav tm="0" fmla="#ppt_w*sin(2.5*pi*$)">
                                          <p:val>
                                            <p:fltVal val="0"/>
                                          </p:val>
                                        </p:tav>
                                        <p:tav tm="100000">
                                          <p:val>
                                            <p:fltVal val="1"/>
                                          </p:val>
                                        </p:tav>
                                      </p:tavLst>
                                    </p:anim>
                                    <p:anim calcmode="lin" valueType="num">
                                      <p:cBhvr>
                                        <p:cTn id="13" dur="50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533400" y="685800"/>
            <a:ext cx="8229600" cy="4572000"/>
          </a:xfrm>
        </p:spPr>
        <p:txBody>
          <a:bodyPr/>
          <a:lstStyle/>
          <a:p>
            <a:pPr marL="0" indent="722313" algn="just">
              <a:buNone/>
            </a:pPr>
            <a:r>
              <a:rPr lang="kk-KZ" dirty="0" smtClean="0">
                <a:latin typeface="Times New Roman" pitchFamily="18" charset="0"/>
                <a:cs typeface="Times New Roman" pitchFamily="18" charset="0"/>
              </a:rPr>
              <a:t>Жалпы, зороастризм ілімі бойынша, бүкіл әлемдегі нәрселердің бәрі бір-біріне мүлдем қарама-қарсы тұрған екі топқа бөлінеді. Олар жақсылық пен жамандық, жарық пен қараңғылық, әділет пен зұлымдылық, шындық пен өтірік, т.б. Бұл ілім бойынша әлемдегі осы екі күштің арасындатынымсыз, мәңгілік күрес жүріп жатады. Мәңгілік күрес идеясы “Авестада” Ахура-Мазда мен Ангра-Майнью арасындағы үздіксіз тартыс арқылы бейнеленген. </a:t>
            </a: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381000" y="304800"/>
            <a:ext cx="8229600" cy="5638800"/>
          </a:xfrm>
        </p:spPr>
        <p:txBody>
          <a:bodyPr>
            <a:normAutofit/>
          </a:bodyPr>
          <a:lstStyle/>
          <a:p>
            <a:pPr marL="0" indent="722313" algn="just">
              <a:spcBef>
                <a:spcPts val="0"/>
              </a:spcBef>
              <a:buNone/>
            </a:pPr>
            <a:r>
              <a:rPr lang="kk-KZ" sz="2400" b="1" i="1" dirty="0" smtClean="0">
                <a:latin typeface="Times New Roman" pitchFamily="18" charset="0"/>
                <a:cs typeface="Times New Roman" pitchFamily="18" charset="0"/>
              </a:rPr>
              <a:t>Ахура -Мазда </a:t>
            </a:r>
            <a:r>
              <a:rPr lang="kk-KZ" sz="2400" dirty="0" smtClean="0">
                <a:latin typeface="Times New Roman" pitchFamily="18" charset="0"/>
                <a:cs typeface="Times New Roman" pitchFamily="18" charset="0"/>
              </a:rPr>
              <a:t>– аспан мен жерді, адамдар мен жануарларды дүние жүзіндегінің бәрін жаратушы, әлемнің жалғыз иесі “Ахура” – әлемнің әміршісі, ал “Мазда” – даналық құдайы деген мағына береді. Ахура-Мазда – өмірдегі барлық жақсылық атаулының қамқоршысы. </a:t>
            </a:r>
          </a:p>
          <a:p>
            <a:pPr marL="0" indent="722313" algn="just">
              <a:spcBef>
                <a:spcPts val="0"/>
              </a:spcBef>
              <a:buNone/>
            </a:pPr>
            <a:r>
              <a:rPr lang="kk-KZ" sz="2400" b="1" i="1" dirty="0" smtClean="0">
                <a:latin typeface="Times New Roman" pitchFamily="18" charset="0"/>
                <a:cs typeface="Times New Roman" pitchFamily="18" charset="0"/>
              </a:rPr>
              <a:t>Ангра-Майнью</a:t>
            </a:r>
            <a:r>
              <a:rPr lang="kk-KZ" sz="2400" dirty="0" smtClean="0">
                <a:latin typeface="Times New Roman" pitchFamily="18" charset="0"/>
                <a:cs typeface="Times New Roman" pitchFamily="18" charset="0"/>
              </a:rPr>
              <a:t> – “зұлым рух” деген ұғымды білдіреді.  Ол – өмірдегі барлық жақсылықтың, ізгіліктің , қайырымдылықтың, мейірімділіктің қас дұшпаны. </a:t>
            </a:r>
          </a:p>
          <a:p>
            <a:pPr marL="0" indent="722313" algn="just">
              <a:spcBef>
                <a:spcPts val="0"/>
              </a:spcBef>
              <a:buNone/>
            </a:pPr>
            <a:r>
              <a:rPr lang="kk-KZ" sz="2400" dirty="0" smtClean="0">
                <a:latin typeface="Times New Roman" pitchFamily="18" charset="0"/>
                <a:cs typeface="Times New Roman" pitchFamily="18" charset="0"/>
              </a:rPr>
              <a:t>Бұл екі қарама-қарсы күштердің арасында үздіксіз күрес жүріп жатады. Мұны “Авестада” айтылатын басты пікір деуге болады. </a:t>
            </a:r>
          </a:p>
          <a:p>
            <a:pPr marL="0" indent="722313" algn="just">
              <a:spcBef>
                <a:spcPts val="0"/>
              </a:spcBef>
              <a:buNone/>
            </a:pPr>
            <a:r>
              <a:rPr lang="kk-KZ" sz="2400" dirty="0" smtClean="0">
                <a:latin typeface="Times New Roman" pitchFamily="18" charset="0"/>
                <a:cs typeface="Times New Roman" pitchFamily="18" charset="0"/>
              </a:rPr>
              <a:t>“Авестада” айтылатын негізгі идея- көп құдайларға құлщылық етуді тоқтатып, әлемнің Жалғыз жаратушысына, яғни Ахура-Маздаға табыну қажет дегенге келіп саяды.  </a:t>
            </a:r>
            <a:endParaRPr lang="ru-RU"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381000" y="457200"/>
            <a:ext cx="8229600" cy="5638800"/>
          </a:xfrm>
        </p:spPr>
        <p:txBody>
          <a:bodyPr/>
          <a:lstStyle/>
          <a:p>
            <a:pPr marL="0" indent="722313" algn="just">
              <a:buNone/>
            </a:pPr>
            <a:r>
              <a:rPr lang="kk-KZ" dirty="0" smtClean="0">
                <a:latin typeface="Times New Roman" pitchFamily="18" charset="0"/>
                <a:cs typeface="Times New Roman" pitchFamily="18" charset="0"/>
              </a:rPr>
              <a:t>“Авеста” кітабында 17 Гата (Заратуштра өзі шығарып айтатын уағыз-өлеңдер) бар. мұның бәрі 900 өлең жолын құрайды. Бұл Гаталардың бәрі қасиетті жырлар Ясна (құдайға құлшылық ету рәсімі, зороастризм дінінің негізгі талаптарының бірі) құрамына енеді. </a:t>
            </a:r>
          </a:p>
          <a:p>
            <a:pPr marL="0" indent="722313" algn="just">
              <a:buNone/>
            </a:pPr>
            <a:r>
              <a:rPr lang="kk-KZ" dirty="0" smtClean="0">
                <a:latin typeface="Times New Roman" pitchFamily="18" charset="0"/>
                <a:cs typeface="Times New Roman" pitchFamily="18" charset="0"/>
              </a:rPr>
              <a:t>“Авестада” жекелеген құдайлар мен мифтік қаһармандарға (Митра, Имма, Хаома, т.б.) арнап айтылатын ән-ұрандар бар. Мұндай ән-ұрандарды “Авеста” кітабында “Яшт” деп атайды. </a:t>
            </a: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533400" y="457200"/>
            <a:ext cx="8229600" cy="5638800"/>
          </a:xfrm>
        </p:spPr>
        <p:txBody>
          <a:bodyPr>
            <a:normAutofit lnSpcReduction="10000"/>
          </a:bodyPr>
          <a:lstStyle/>
          <a:p>
            <a:pPr marL="0" indent="722313" algn="just">
              <a:buNone/>
            </a:pPr>
            <a:r>
              <a:rPr lang="kk-KZ" dirty="0" smtClean="0">
                <a:latin typeface="Times New Roman" pitchFamily="18" charset="0"/>
                <a:cs typeface="Times New Roman" pitchFamily="18" charset="0"/>
              </a:rPr>
              <a:t>Жалпы “Авестаның” екінші нұсқасы төмендегідей бөлімдерден тұрады:</a:t>
            </a:r>
          </a:p>
          <a:p>
            <a:pPr marL="0" indent="722313" algn="just">
              <a:buNone/>
            </a:pPr>
            <a:r>
              <a:rPr lang="kk-KZ"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Times New Roman" pitchFamily="18" charset="0"/>
                <a:cs typeface="Times New Roman" pitchFamily="18" charset="0"/>
              </a:rPr>
              <a:t>Видевдат</a:t>
            </a:r>
            <a:r>
              <a:rPr lang="kk-KZ" dirty="0" smtClean="0">
                <a:latin typeface="Times New Roman" pitchFamily="18" charset="0"/>
                <a:cs typeface="Times New Roman" pitchFamily="18" charset="0"/>
              </a:rPr>
              <a:t> (жын-перілерге қарсы заң) 22 тараудан тұрады. Бұл бөлім негізінен Ахура-Мазда мен Заратуштра арасындағы сұрақ-жауапқа құрылған.  Алғашқы 3 тарауында барлық тіршіліктің қайнар көзі болып табылатын Жер туралы түрлі аңыздар айтылады. Ахура-Мазда адамдардың игілігі үшін Жер бетінен ғажайып 16 ел жасағанын, бірақ ол елдерге Ангра-Майнью жамандық, зұлымдық күшьерін жібергендерін баяндайды. </a:t>
            </a:r>
          </a:p>
          <a:p>
            <a:pPr marL="0" indent="722313" algn="just">
              <a:buNone/>
            </a:pPr>
            <a:r>
              <a:rPr lang="kk-KZ"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Times New Roman" pitchFamily="18" charset="0"/>
                <a:cs typeface="Times New Roman" pitchFamily="18" charset="0"/>
              </a:rPr>
              <a:t>Висперед</a:t>
            </a:r>
            <a:r>
              <a:rPr lang="kk-KZ" dirty="0" smtClean="0">
                <a:latin typeface="Times New Roman" pitchFamily="18" charset="0"/>
                <a:cs typeface="Times New Roman" pitchFamily="18" charset="0"/>
              </a:rPr>
              <a:t> (Құдайға құлшылық ету) 24 тараудан тұрады. Бұған негізінен құдайға құлшылық ету кезінде айтылатын дұғалар, уағыз-өлеңдер енгізілген. Висперед “Авестаны” құрайтын киелі кітаптардың бірі саналады.</a:t>
            </a:r>
            <a:endParaRPr lang="ru-RU" dirty="0">
              <a:latin typeface="Times New Roman" pitchFamily="18" charset="0"/>
              <a:cs typeface="Times New Roman" pitchFamily="18" charset="0"/>
            </a:endParaRPr>
          </a:p>
        </p:txBody>
      </p:sp>
      <p:sp>
        <p:nvSpPr>
          <p:cNvPr id="4" name="Содержимое 1"/>
          <p:cNvSpPr txBox="1">
            <a:spLocks/>
          </p:cNvSpPr>
          <p:nvPr/>
        </p:nvSpPr>
        <p:spPr>
          <a:xfrm>
            <a:off x="609600" y="457200"/>
            <a:ext cx="8229600" cy="838200"/>
          </a:xfrm>
          <a:prstGeom prst="rect">
            <a:avLst/>
          </a:prstGeom>
        </p:spPr>
        <p:txBody>
          <a:bodyPr vert="horz">
            <a:normAutofit/>
          </a:bodyPr>
          <a:lstStyle/>
          <a:p>
            <a:pPr marL="274320" marR="0" lvl="0" indent="-274320" algn="l" defTabSz="914400" rtl="0" eaLnBrk="1" fontAlgn="auto" latinLnBrk="0" hangingPunct="1">
              <a:lnSpc>
                <a:spcPct val="100000"/>
              </a:lnSpc>
              <a:spcBef>
                <a:spcPts val="600"/>
              </a:spcBef>
              <a:spcAft>
                <a:spcPts val="0"/>
              </a:spcAft>
              <a:buClr>
                <a:schemeClr val="accent2"/>
              </a:buClr>
              <a:buSzPct val="85000"/>
              <a:buFont typeface="Wingdings 2"/>
              <a:buChar char=""/>
              <a:tabLst/>
              <a:defRPr/>
            </a:pPr>
            <a:endParaRPr kumimoji="0" lang="ru-RU" sz="26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381000" y="457200"/>
            <a:ext cx="8229600" cy="5334000"/>
          </a:xfrm>
        </p:spPr>
        <p:txBody>
          <a:bodyPr>
            <a:normAutofit lnSpcReduction="10000"/>
          </a:bodyPr>
          <a:lstStyle/>
          <a:p>
            <a:pPr marL="0" indent="722313" algn="just">
              <a:buNone/>
            </a:pPr>
            <a:r>
              <a:rPr lang="kk-KZ"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Times New Roman" pitchFamily="18" charset="0"/>
                <a:cs typeface="Times New Roman" pitchFamily="18" charset="0"/>
              </a:rPr>
              <a:t>Ясна.</a:t>
            </a:r>
            <a:r>
              <a:rPr lang="kk-KZ" dirty="0" smtClean="0">
                <a:latin typeface="Times New Roman" pitchFamily="18" charset="0"/>
                <a:cs typeface="Times New Roman" pitchFamily="18" charset="0"/>
              </a:rPr>
              <a:t> Бұл 72 тараудан тұрады. Мұнда құрбандық шалу кезінде айтылатын өлең-жырлар, құдайлар мен пайғамбарларды мадақтауға арналған дәстүрлі діни өлеңдер бар. Олардың 17 тарауы ән-ұрандардан тұрады.</a:t>
            </a:r>
          </a:p>
          <a:p>
            <a:pPr marL="0" indent="722313" algn="just">
              <a:buNone/>
            </a:pPr>
            <a:r>
              <a:rPr lang="kk-KZ"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Times New Roman" pitchFamily="18" charset="0"/>
                <a:cs typeface="Times New Roman" pitchFamily="18" charset="0"/>
              </a:rPr>
              <a:t>Яшт</a:t>
            </a:r>
            <a:r>
              <a:rPr lang="kk-KZ" dirty="0" smtClean="0">
                <a:latin typeface="Times New Roman" pitchFamily="18" charset="0"/>
                <a:cs typeface="Times New Roman" pitchFamily="18" charset="0"/>
              </a:rPr>
              <a:t> зороастризм дінінің құдайлары мен пайғамбарларына арналған 22 ән-ұран мен өлеңдерден тұрады. Мәселен, Тәңірге айналған бейне Ахур-Маздаға, жаңбыр құдайы – Тиштраға, су құдайы – Ардва-Сураға, Күнге, т.б. арналған ән-ұрандар бар.</a:t>
            </a:r>
          </a:p>
          <a:p>
            <a:pPr marL="0" indent="722313" algn="just">
              <a:buNone/>
            </a:pPr>
            <a:r>
              <a:rPr lang="kk-KZ"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Times New Roman" pitchFamily="18" charset="0"/>
                <a:cs typeface="Times New Roman" pitchFamily="18" charset="0"/>
              </a:rPr>
              <a:t>Кіші “Авеста” </a:t>
            </a:r>
            <a:r>
              <a:rPr lang="kk-KZ" dirty="0" smtClean="0">
                <a:latin typeface="Times New Roman" pitchFamily="18" charset="0"/>
                <a:cs typeface="Times New Roman" pitchFamily="18" charset="0"/>
              </a:rPr>
              <a:t>(“Худра Авеста”) – Күн, Ай, Жұлдызар құрметіне Ардвисура, Вардхран сияқты бірқатар құдайлар мен мифтік әулие-пайғамбарларға арнап айтылатын діни мадақ сөздер болып келеді. </a:t>
            </a: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avesta2.jpg"/>
          <p:cNvPicPr>
            <a:picLocks noGrp="1" noChangeAspect="1"/>
          </p:cNvPicPr>
          <p:nvPr>
            <p:ph idx="1"/>
          </p:nvPr>
        </p:nvPicPr>
        <p:blipFill>
          <a:blip r:embed="rId2" cstate="print">
            <a:lum contrast="30000"/>
          </a:blip>
          <a:srcRect r="5479"/>
          <a:stretch>
            <a:fillRect/>
          </a:stretch>
        </p:blipFill>
        <p:spPr>
          <a:xfrm>
            <a:off x="1905000" y="2057400"/>
            <a:ext cx="5257800" cy="3657600"/>
          </a:xfrm>
          <a:ln>
            <a:solidFill>
              <a:schemeClr val="accent4">
                <a:lumMod val="50000"/>
              </a:schemeClr>
            </a:solidFill>
          </a:ln>
        </p:spPr>
      </p:pic>
      <p:sp>
        <p:nvSpPr>
          <p:cNvPr id="3" name="Заголовок 2"/>
          <p:cNvSpPr>
            <a:spLocks noGrp="1"/>
          </p:cNvSpPr>
          <p:nvPr>
            <p:ph type="title"/>
          </p:nvPr>
        </p:nvSpPr>
        <p:spPr/>
        <p:txBody>
          <a:bodyPr/>
          <a:lstStyle/>
          <a:p>
            <a:pPr algn="ctr"/>
            <a:r>
              <a:rPr lang="kk-KZ"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Times New Roman" pitchFamily="18" charset="0"/>
                <a:cs typeface="Times New Roman" pitchFamily="18" charset="0"/>
              </a:rPr>
              <a:t>Ясна 28.1</a:t>
            </a:r>
            <a:endParaRPr lang="ru-RU"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770" decel="100000"/>
                                        <p:tgtEl>
                                          <p:spTgt spid="3"/>
                                        </p:tgtEl>
                                      </p:cBhvr>
                                    </p:animEffect>
                                    <p:animScale>
                                      <p:cBhvr>
                                        <p:cTn id="8" dur="770" decel="100000"/>
                                        <p:tgtEl>
                                          <p:spTgt spid="3"/>
                                        </p:tgtEl>
                                      </p:cBhvr>
                                      <p:from x="10000" y="10000"/>
                                      <p:to x="200000" y="450000"/>
                                    </p:animScale>
                                    <p:animScale>
                                      <p:cBhvr>
                                        <p:cTn id="9" dur="1230" accel="100000" fill="hold">
                                          <p:stCondLst>
                                            <p:cond delay="770"/>
                                          </p:stCondLst>
                                        </p:cTn>
                                        <p:tgtEl>
                                          <p:spTgt spid="3"/>
                                        </p:tgtEl>
                                      </p:cBhvr>
                                      <p:from x="200000" y="450000"/>
                                      <p:to x="100000" y="100000"/>
                                    </p:animScale>
                                    <p:set>
                                      <p:cBhvr>
                                        <p:cTn id="10" dur="770" fill="hold"/>
                                        <p:tgtEl>
                                          <p:spTgt spid="3"/>
                                        </p:tgtEl>
                                        <p:attrNameLst>
                                          <p:attrName>ppt_x</p:attrName>
                                        </p:attrNameLst>
                                      </p:cBhvr>
                                      <p:to>
                                        <p:strVal val="(0.5)"/>
                                      </p:to>
                                    </p:set>
                                    <p:anim from="(0.5)" to="(#ppt_x)" calcmode="lin" valueType="num">
                                      <p:cBhvr>
                                        <p:cTn id="11" dur="1230" accel="100000" fill="hold">
                                          <p:stCondLst>
                                            <p:cond delay="770"/>
                                          </p:stCondLst>
                                        </p:cTn>
                                        <p:tgtEl>
                                          <p:spTgt spid="3"/>
                                        </p:tgtEl>
                                        <p:attrNameLst>
                                          <p:attrName>ppt_x</p:attrName>
                                        </p:attrNameLst>
                                      </p:cBhvr>
                                    </p:anim>
                                    <p:set>
                                      <p:cBhvr>
                                        <p:cTn id="12" dur="770" fill="hold"/>
                                        <p:tgtEl>
                                          <p:spTgt spid="3"/>
                                        </p:tgtEl>
                                        <p:attrNameLst>
                                          <p:attrName>ppt_y</p:attrName>
                                        </p:attrNameLst>
                                      </p:cBhvr>
                                      <p:to>
                                        <p:strVal val="(#ppt_y+0.4)"/>
                                      </p:to>
                                    </p:set>
                                    <p:anim from="(#ppt_y+0.4)" to="(#ppt_y)" calcmode="lin" valueType="num">
                                      <p:cBhvr>
                                        <p:cTn id="13" dur="1230" accel="100000" fill="hold">
                                          <p:stCondLst>
                                            <p:cond delay="770"/>
                                          </p:stCondLst>
                                        </p:cTn>
                                        <p:tgtEl>
                                          <p:spTgt spid="3"/>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checkerboard(across)">
                                      <p:cBhvr>
                                        <p:cTn id="18"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Бумажная">
  <a:themeElements>
    <a:clrScheme name="Бумажная">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Бумажная">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Бумажная">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133</TotalTime>
  <Words>900</Words>
  <Application>Microsoft Office PowerPoint</Application>
  <PresentationFormat>Экран (4:3)</PresentationFormat>
  <Paragraphs>47</Paragraphs>
  <Slides>14</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Бумажная</vt:lpstr>
      <vt:lpstr> </vt:lpstr>
      <vt:lpstr>Авеста – қасиетті жазбалар жинағы</vt:lpstr>
      <vt:lpstr>Авеста көне қолжазбасынан 12 бөлім</vt:lpstr>
      <vt:lpstr>Слайд 4</vt:lpstr>
      <vt:lpstr>Слайд 5</vt:lpstr>
      <vt:lpstr>Слайд 6</vt:lpstr>
      <vt:lpstr>Слайд 7</vt:lpstr>
      <vt:lpstr>Слайд 8</vt:lpstr>
      <vt:lpstr>Ясна 28.1</vt:lpstr>
      <vt:lpstr>“Авестаның” әдеби мәні</vt:lpstr>
      <vt:lpstr>Слайд 11</vt:lpstr>
      <vt:lpstr>Слайд 12</vt:lpstr>
      <vt:lpstr>Авестада өмірге нәр беретін құдіретті күштің бірі – Су екенін айта келіп, толқып жатқан теңіздің жанды картинасын жасайды:</vt:lpstr>
      <vt:lpstr>Слайд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Авеста  </dc:title>
  <cp:lastModifiedBy>Admin</cp:lastModifiedBy>
  <cp:revision>23</cp:revision>
  <dcterms:modified xsi:type="dcterms:W3CDTF">2013-02-07T19:28:59Z</dcterms:modified>
</cp:coreProperties>
</file>